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herine Slater" userId="80128fcdad60e1cd" providerId="LiveId" clId="{955082B6-8434-444D-AFEC-38B6152F54CC}"/>
    <pc:docChg chg="modSld">
      <pc:chgData name="Catherine Slater" userId="80128fcdad60e1cd" providerId="LiveId" clId="{955082B6-8434-444D-AFEC-38B6152F54CC}" dt="2021-01-06T18:40:47.948" v="0" actId="20577"/>
      <pc:docMkLst>
        <pc:docMk/>
      </pc:docMkLst>
      <pc:sldChg chg="modSp mod">
        <pc:chgData name="Catherine Slater" userId="80128fcdad60e1cd" providerId="LiveId" clId="{955082B6-8434-444D-AFEC-38B6152F54CC}" dt="2021-01-06T18:40:47.948" v="0" actId="20577"/>
        <pc:sldMkLst>
          <pc:docMk/>
          <pc:sldMk cId="1407944633" sldId="256"/>
        </pc:sldMkLst>
        <pc:spChg chg="mod">
          <ac:chgData name="Catherine Slater" userId="80128fcdad60e1cd" providerId="LiveId" clId="{955082B6-8434-444D-AFEC-38B6152F54CC}" dt="2021-01-06T18:40:47.948" v="0" actId="20577"/>
          <ac:spMkLst>
            <pc:docMk/>
            <pc:sldMk cId="1407944633" sldId="256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000D3-A953-4AB0-B889-A7D0626ABEEE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8EC50-1C67-46D7-934E-CA46F708BB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182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171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046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2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66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9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899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703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835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332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970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50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FB777-7F4A-4135-A06F-9EC3D0F97E56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3D64B-F199-4FE4-8DFB-71BFB3F2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727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s://www.ourladyassumption-sch.co.uk/s/RomeoandJulietTalesfromShakespeare-Retold.pdf" TargetMode="External"/><Relationship Id="rId4" Type="http://schemas.openxmlformats.org/officeDocument/2006/relationships/hyperlink" Target="https://www.ourladyassumption-sch.co.uk/s/Romeo-and-Juliet-Resources_Romeo-and-Juliet-abridged-version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EzskNtFnIY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bbc.co.uk/bitesize/topics/z4hrt39/articles/zfxfwty" TargetMode="External"/><Relationship Id="rId4" Type="http://schemas.openxmlformats.org/officeDocument/2006/relationships/hyperlink" Target="https://www.youtube.com/watch?v=xawp9co17Z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05" y="216762"/>
            <a:ext cx="2369141" cy="325543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Horizontal Scroll 4"/>
          <p:cNvSpPr/>
          <p:nvPr/>
        </p:nvSpPr>
        <p:spPr>
          <a:xfrm>
            <a:off x="2481943" y="547088"/>
            <a:ext cx="9405257" cy="1815112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tx1"/>
                </a:solidFill>
                <a:effectLst/>
              </a:rPr>
              <a:t>Lesson 2</a:t>
            </a:r>
            <a:endParaRPr lang="en-US" sz="2400" dirty="0">
              <a:solidFill>
                <a:schemeClr val="tx1"/>
              </a:solidFill>
              <a:effectLst/>
            </a:endParaRPr>
          </a:p>
          <a:p>
            <a:r>
              <a:rPr lang="en-US" sz="2400" u="sng" dirty="0">
                <a:solidFill>
                  <a:schemeClr val="tx1"/>
                </a:solidFill>
                <a:effectLst/>
              </a:rPr>
              <a:t>Romeo and </a:t>
            </a:r>
            <a:r>
              <a:rPr lang="en-US" sz="2400" u="sng">
                <a:solidFill>
                  <a:schemeClr val="tx1"/>
                </a:solidFill>
                <a:effectLst/>
              </a:rPr>
              <a:t>Juliet Act </a:t>
            </a:r>
            <a:r>
              <a:rPr lang="en-US" sz="2400" u="sng" dirty="0">
                <a:solidFill>
                  <a:schemeClr val="tx1"/>
                </a:solidFill>
                <a:effectLst/>
              </a:rPr>
              <a:t>I Scene 1</a:t>
            </a:r>
            <a:endParaRPr lang="en-US" sz="2400" dirty="0">
              <a:solidFill>
                <a:schemeClr val="tx1"/>
              </a:solidFill>
              <a:effectLst/>
            </a:endParaRPr>
          </a:p>
          <a:p>
            <a:pPr algn="ctr"/>
            <a:endParaRPr lang="en-GB" sz="1100" dirty="0">
              <a:solidFill>
                <a:schemeClr val="tx1"/>
              </a:solidFill>
              <a:latin typeface="HamletOrNot" panose="02000603090000020003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81943" y="2465064"/>
            <a:ext cx="6804932" cy="211646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>
                <a:solidFill>
                  <a:schemeClr val="tx1"/>
                </a:solidFill>
                <a:effectLst/>
              </a:rPr>
              <a:t>During the opening scenes of Romeo and Juliet, there is a public brawl between the Montagues and Capulets. I would like you to read this scene from two different versions of the play. In the first one (abridged play), read up to </a:t>
            </a:r>
            <a:r>
              <a:rPr lang="en-US" sz="1800" b="1" dirty="0">
                <a:solidFill>
                  <a:schemeClr val="tx1"/>
                </a:solidFill>
                <a:effectLst/>
              </a:rPr>
              <a:t>page 11</a:t>
            </a:r>
            <a:r>
              <a:rPr lang="en-US" sz="1800" dirty="0">
                <a:solidFill>
                  <a:schemeClr val="tx1"/>
                </a:solidFill>
                <a:effectLst/>
              </a:rPr>
              <a:t>. In the second one (story adaptation), read the first two pages:</a:t>
            </a:r>
          </a:p>
          <a:p>
            <a:r>
              <a:rPr lang="en-US" sz="1800" dirty="0">
                <a:solidFill>
                  <a:schemeClr val="tx1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Romeo &amp; Juliet Abridged Play</a:t>
            </a:r>
            <a:endParaRPr lang="en-US" sz="1800" dirty="0">
              <a:solidFill>
                <a:schemeClr val="tx1"/>
              </a:solidFill>
              <a:effectLst/>
            </a:endParaRPr>
          </a:p>
          <a:p>
            <a:r>
              <a:rPr lang="en-US" sz="1800" dirty="0">
                <a:solidFill>
                  <a:schemeClr val="tx1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Romeo &amp; Juliet Story Adaptation</a:t>
            </a:r>
            <a:endParaRPr lang="en-US" sz="1800" dirty="0">
              <a:solidFill>
                <a:schemeClr val="tx1"/>
              </a:solidFill>
              <a:effectLst/>
            </a:endParaRPr>
          </a:p>
          <a:p>
            <a:pPr algn="ctr"/>
            <a:endParaRPr lang="en-GB" dirty="0">
              <a:solidFill>
                <a:schemeClr val="tx1"/>
              </a:solidFill>
              <a:latin typeface="HamletOrNot" panose="02000603090000020003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3D7C5C-7338-45FE-8237-D25684A443BD}"/>
              </a:ext>
            </a:extLst>
          </p:cNvPr>
          <p:cNvSpPr txBox="1"/>
          <p:nvPr/>
        </p:nvSpPr>
        <p:spPr>
          <a:xfrm>
            <a:off x="2676525" y="216762"/>
            <a:ext cx="546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u="sng" dirty="0">
                <a:solidFill>
                  <a:schemeClr val="bg1"/>
                </a:solidFill>
                <a:effectLst/>
              </a:rPr>
              <a:t>Tuesday 12</a:t>
            </a:r>
            <a:r>
              <a:rPr lang="en-US" sz="1800" b="1" u="sng" baseline="30000" dirty="0">
                <a:solidFill>
                  <a:schemeClr val="bg1"/>
                </a:solidFill>
                <a:effectLst/>
              </a:rPr>
              <a:t>th</a:t>
            </a:r>
            <a:r>
              <a:rPr lang="en-US" sz="1800" b="1" u="sng" dirty="0">
                <a:solidFill>
                  <a:schemeClr val="bg1"/>
                </a:solidFill>
                <a:effectLst/>
              </a:rPr>
              <a:t> January 2021</a:t>
            </a:r>
            <a:endParaRPr lang="en-GB" u="sng" dirty="0">
              <a:solidFill>
                <a:schemeClr val="bg1"/>
              </a:solidFill>
            </a:endParaRPr>
          </a:p>
        </p:txBody>
      </p:sp>
      <p:pic>
        <p:nvPicPr>
          <p:cNvPr id="1026" name="Picture 2" descr="Montague vs. Capulet: Murder Triangle - The Verona Post">
            <a:extLst>
              <a:ext uri="{FF2B5EF4-FFF2-40B4-BE49-F238E27FC236}">
                <a16:creationId xmlns:a16="http://schemas.microsoft.com/office/drawing/2014/main" id="{BA452462-1ECF-4550-929A-538758B9B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1141" y="3597807"/>
            <a:ext cx="2447925" cy="3002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Up Arrow Callout 9"/>
          <p:cNvSpPr/>
          <p:nvPr/>
        </p:nvSpPr>
        <p:spPr>
          <a:xfrm>
            <a:off x="1000341" y="4410075"/>
            <a:ext cx="5817735" cy="2308715"/>
          </a:xfrm>
          <a:prstGeom prst="upArrowCallout">
            <a:avLst>
              <a:gd name="adj1" fmla="val 0"/>
              <a:gd name="adj2" fmla="val 26174"/>
              <a:gd name="adj3" fmla="val 25000"/>
              <a:gd name="adj4" fmla="val 64977"/>
            </a:avLst>
          </a:prstGeom>
          <a:blipFill>
            <a:blip r:embed="rId3"/>
            <a:tile tx="0" ty="0" sx="100000" sy="100000" flip="none" algn="tl"/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HamletOrNot" panose="02000603090000020003" pitchFamily="2" charset="0"/>
              </a:rPr>
              <a:t>You will find these texts in the English Resources folder</a:t>
            </a:r>
            <a:r>
              <a:rPr lang="en-GB" sz="1600" dirty="0">
                <a:solidFill>
                  <a:schemeClr val="tx1"/>
                </a:solidFill>
                <a:latin typeface="HamletOrNot" panose="02000603090000020003" pitchFamily="2" charset="0"/>
                <a:sym typeface="Wingdings" panose="05000000000000000000" pitchFamily="2" charset="2"/>
              </a:rPr>
              <a:t> Lesson 2</a:t>
            </a:r>
            <a:endParaRPr lang="en-GB" sz="1600" dirty="0">
              <a:solidFill>
                <a:schemeClr val="tx1"/>
              </a:solidFill>
              <a:latin typeface="HamletOrNot" panose="0200060309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944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0+ Romeo and Juliet ideas | romeo and juliet, juliet, romeo">
            <a:extLst>
              <a:ext uri="{FF2B5EF4-FFF2-40B4-BE49-F238E27FC236}">
                <a16:creationId xmlns:a16="http://schemas.microsoft.com/office/drawing/2014/main" id="{3190935E-7B16-42F4-9600-A46292112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60105"/>
            <a:ext cx="3562350" cy="267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30202" y="260105"/>
            <a:ext cx="4833257" cy="63170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Below are also two links to two film adaptations of the play’s opening scene. Watch these as well to help with the task:</a:t>
            </a:r>
          </a:p>
          <a:p>
            <a:endParaRPr lang="en-US" dirty="0">
              <a:solidFill>
                <a:schemeClr val="tx1"/>
              </a:solidFill>
              <a:effectLst/>
            </a:endParaRPr>
          </a:p>
          <a:p>
            <a:r>
              <a:rPr lang="en-US" dirty="0">
                <a:solidFill>
                  <a:schemeClr val="tx1"/>
                </a:solidFill>
                <a:effectLst/>
              </a:rPr>
              <a:t>Baz Luhrmann 1996: </a:t>
            </a:r>
            <a:r>
              <a:rPr lang="en-US" dirty="0">
                <a:solidFill>
                  <a:srgbClr val="0070C0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https://www.youtube.com/watch?v=SEzskNtFnIY</a:t>
            </a:r>
            <a:endParaRPr lang="en-US" dirty="0">
              <a:solidFill>
                <a:srgbClr val="0070C0"/>
              </a:solidFill>
              <a:effectLst/>
            </a:endParaRPr>
          </a:p>
          <a:p>
            <a:endParaRPr lang="en-US" dirty="0">
              <a:solidFill>
                <a:schemeClr val="tx1"/>
              </a:solidFill>
              <a:effectLst/>
            </a:endParaRPr>
          </a:p>
          <a:p>
            <a:r>
              <a:rPr lang="en-US" dirty="0">
                <a:solidFill>
                  <a:schemeClr val="tx1"/>
                </a:solidFill>
                <a:effectLst/>
              </a:rPr>
              <a:t>Franco Zeffirelli 1968 version: </a:t>
            </a:r>
            <a:r>
              <a:rPr lang="en-US" dirty="0">
                <a:solidFill>
                  <a:srgbClr val="0070C0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https://www.youtube.com/watch?v=xawp9co17Z4</a:t>
            </a:r>
            <a:endParaRPr lang="en-US" dirty="0">
              <a:solidFill>
                <a:srgbClr val="0070C0"/>
              </a:solidFill>
              <a:effectLst/>
            </a:endParaRPr>
          </a:p>
          <a:p>
            <a:endParaRPr lang="en-US" dirty="0">
              <a:solidFill>
                <a:schemeClr val="tx1"/>
              </a:solidFill>
              <a:effectLst/>
            </a:endParaRPr>
          </a:p>
          <a:p>
            <a:r>
              <a:rPr lang="en-US" dirty="0">
                <a:solidFill>
                  <a:schemeClr val="tx1"/>
                </a:solidFill>
                <a:effectLst/>
              </a:rPr>
              <a:t>As you are watching and reading, collect the Shakespearean language that stands out to you.</a:t>
            </a:r>
          </a:p>
          <a:p>
            <a:r>
              <a:rPr lang="en-US" dirty="0">
                <a:solidFill>
                  <a:schemeClr val="tx1"/>
                </a:solidFill>
                <a:effectLst/>
              </a:rPr>
              <a:t> </a:t>
            </a:r>
          </a:p>
          <a:p>
            <a:pPr algn="ctr"/>
            <a:endParaRPr lang="en-GB" sz="10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72226" y="2514600"/>
            <a:ext cx="5357948" cy="423862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>
                <a:solidFill>
                  <a:schemeClr val="tx1"/>
                </a:solidFill>
                <a:latin typeface="SassoonPrimaryInfant" pitchFamily="2" charset="0"/>
              </a:rPr>
              <a:t>Written Task:</a:t>
            </a:r>
          </a:p>
          <a:p>
            <a:r>
              <a:rPr lang="en-US" sz="1800" dirty="0">
                <a:solidFill>
                  <a:schemeClr val="tx1"/>
                </a:solidFill>
                <a:effectLst/>
              </a:rPr>
              <a:t>Can you write at least 4 complex sentences (here’s a video to revise complex sentences: </a:t>
            </a:r>
            <a:r>
              <a:rPr lang="en-US" sz="1800" dirty="0">
                <a:solidFill>
                  <a:schemeClr val="tx1"/>
                </a:solidFill>
                <a:effectLst/>
                <a:hlinkClick r:id="rId5"/>
              </a:rPr>
              <a:t>https://www.bbc.co.uk/bitesize/topics/z4hrt39/articles/zfxfwty</a:t>
            </a:r>
            <a:r>
              <a:rPr lang="en-US" sz="1800" dirty="0">
                <a:solidFill>
                  <a:schemeClr val="tx1"/>
                </a:solidFill>
                <a:effectLst/>
              </a:rPr>
              <a:t>) about the scene. You will be using these sentences in a piece of writing tomorrow.</a:t>
            </a:r>
          </a:p>
          <a:p>
            <a:endParaRPr lang="en-US" sz="1800" dirty="0">
              <a:solidFill>
                <a:schemeClr val="tx1"/>
              </a:solidFill>
              <a:effectLst/>
            </a:endParaRPr>
          </a:p>
          <a:p>
            <a:r>
              <a:rPr lang="en-US" sz="1800" dirty="0">
                <a:solidFill>
                  <a:schemeClr val="tx1"/>
                </a:solidFill>
                <a:effectLst/>
              </a:rPr>
              <a:t>Example: </a:t>
            </a:r>
            <a:r>
              <a:rPr lang="en-US" sz="1800" b="1" dirty="0">
                <a:solidFill>
                  <a:schemeClr val="tx1"/>
                </a:solidFill>
                <a:effectLst/>
              </a:rPr>
              <a:t>It was a peaceful day in the city of Verona when a fight broke out between Montague and Capulet servants. </a:t>
            </a:r>
            <a:endParaRPr lang="en-US" sz="1800" dirty="0">
              <a:solidFill>
                <a:schemeClr val="tx1"/>
              </a:solidFill>
              <a:effectLst/>
            </a:endParaRPr>
          </a:p>
          <a:p>
            <a:pPr algn="ctr"/>
            <a:endParaRPr lang="en-GB" b="1" u="sng" dirty="0">
              <a:solidFill>
                <a:schemeClr val="tx1"/>
              </a:solidFill>
              <a:latin typeface="SassoonPrimaryInfant" pitchFamily="2" charset="0"/>
            </a:endParaRPr>
          </a:p>
          <a:p>
            <a:pPr algn="ctr"/>
            <a:endParaRPr lang="en-GB" b="1" dirty="0">
              <a:solidFill>
                <a:schemeClr val="tx1"/>
              </a:solidFill>
              <a:latin typeface="SassoonPrimaryInfa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184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896D98FF58445BA2FD4DB4032BC6D" ma:contentTypeVersion="13" ma:contentTypeDescription="Create a new document." ma:contentTypeScope="" ma:versionID="799c26e8a8bde2cfa8e1a7601abb81ef">
  <xsd:schema xmlns:xsd="http://www.w3.org/2001/XMLSchema" xmlns:xs="http://www.w3.org/2001/XMLSchema" xmlns:p="http://schemas.microsoft.com/office/2006/metadata/properties" xmlns:ns3="6238e681-0c5d-403c-b5fb-24c8f06b3992" xmlns:ns4="eaa791e2-b272-4730-9a71-05d5f776354c" targetNamespace="http://schemas.microsoft.com/office/2006/metadata/properties" ma:root="true" ma:fieldsID="f58f8679e21900c766285c8be13de883" ns3:_="" ns4:_="">
    <xsd:import namespace="6238e681-0c5d-403c-b5fb-24c8f06b3992"/>
    <xsd:import namespace="eaa791e2-b272-4730-9a71-05d5f776354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8e681-0c5d-403c-b5fb-24c8f06b399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a791e2-b272-4730-9a71-05d5f77635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4EF219-97ED-4053-89D7-CB862B6EBE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38e681-0c5d-403c-b5fb-24c8f06b3992"/>
    <ds:schemaRef ds:uri="eaa791e2-b272-4730-9a71-05d5f77635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A3EEAF5-BCF2-440C-B5B1-5D48B9B63F48}">
  <ds:schemaRefs>
    <ds:schemaRef ds:uri="http://schemas.openxmlformats.org/package/2006/metadata/core-properties"/>
    <ds:schemaRef ds:uri="6238e681-0c5d-403c-b5fb-24c8f06b3992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eaa791e2-b272-4730-9a71-05d5f776354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A4DADD5-3547-4D7E-9FEF-1FA46E0197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258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HamletOrNot</vt:lpstr>
      <vt:lpstr>SassoonPrimaryInfant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Gregan, Natalie</dc:creator>
  <cp:lastModifiedBy>Catherine Slater</cp:lastModifiedBy>
  <cp:revision>8</cp:revision>
  <dcterms:created xsi:type="dcterms:W3CDTF">2020-03-22T12:46:00Z</dcterms:created>
  <dcterms:modified xsi:type="dcterms:W3CDTF">2021-01-06T18:40:51Z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0x0101003FA896D98FF58445BA2FD4DB4032BC6D</vt:lpwstr>
  </property>
</Properties>
</file>